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3" r:id="rId3"/>
    <p:sldId id="257" r:id="rId4"/>
    <p:sldId id="262" r:id="rId5"/>
    <p:sldId id="260" r:id="rId6"/>
    <p:sldId id="261" r:id="rId7"/>
    <p:sldId id="266" r:id="rId8"/>
    <p:sldId id="265" r:id="rId9"/>
    <p:sldId id="264" r:id="rId10"/>
    <p:sldId id="259" r:id="rId11"/>
    <p:sldId id="267" r:id="rId12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8A67-ED42-4CB6-81B1-0A5C501067F8}" type="datetimeFigureOut">
              <a:rPr lang="de-DE" smtClean="0"/>
              <a:t>28.05.2024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B8C8F-CEA0-4F34-A819-EE03A24EEB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50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9A-5E1D-4D2A-992A-C30CB76079DE}" type="datetimeFigureOut">
              <a:rPr lang="de-DE" smtClean="0"/>
              <a:t>28.05.2024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3D6-54BF-46D1-B0FE-0503B14C2B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35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9A-5E1D-4D2A-992A-C30CB76079DE}" type="datetimeFigureOut">
              <a:rPr lang="de-DE" smtClean="0"/>
              <a:t>28.05.2024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3D6-54BF-46D1-B0FE-0503B14C2B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57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9A-5E1D-4D2A-992A-C30CB76079DE}" type="datetimeFigureOut">
              <a:rPr lang="de-DE" smtClean="0"/>
              <a:t>28.05.2024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3D6-54BF-46D1-B0FE-0503B14C2B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18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9A-5E1D-4D2A-992A-C30CB76079DE}" type="datetimeFigureOut">
              <a:rPr lang="de-DE" smtClean="0"/>
              <a:t>28.05.2024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3D6-54BF-46D1-B0FE-0503B14C2B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63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9A-5E1D-4D2A-992A-C30CB76079DE}" type="datetimeFigureOut">
              <a:rPr lang="de-DE" smtClean="0"/>
              <a:t>28.05.2024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3D6-54BF-46D1-B0FE-0503B14C2B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28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9A-5E1D-4D2A-992A-C30CB76079DE}" type="datetimeFigureOut">
              <a:rPr lang="de-DE" smtClean="0"/>
              <a:t>28.05.2024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3D6-54BF-46D1-B0FE-0503B14C2B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40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9A-5E1D-4D2A-992A-C30CB76079DE}" type="datetimeFigureOut">
              <a:rPr lang="de-DE" smtClean="0"/>
              <a:t>28.05.2024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3D6-54BF-46D1-B0FE-0503B14C2B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06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9A-5E1D-4D2A-992A-C30CB76079DE}" type="datetimeFigureOut">
              <a:rPr lang="de-DE" smtClean="0"/>
              <a:t>28.05.2024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3D6-54BF-46D1-B0FE-0503B14C2B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2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9A-5E1D-4D2A-992A-C30CB76079DE}" type="datetimeFigureOut">
              <a:rPr lang="de-DE" smtClean="0"/>
              <a:t>28.05.2024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3D6-54BF-46D1-B0FE-0503B14C2B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67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9A-5E1D-4D2A-992A-C30CB76079DE}" type="datetimeFigureOut">
              <a:rPr lang="de-DE" smtClean="0"/>
              <a:t>28.05.2024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3D6-54BF-46D1-B0FE-0503B14C2B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56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3C9A-5E1D-4D2A-992A-C30CB76079DE}" type="datetimeFigureOut">
              <a:rPr lang="de-DE" smtClean="0"/>
              <a:t>28.05.2024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3D6-54BF-46D1-B0FE-0503B14C2B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67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63C9A-5E1D-4D2A-992A-C30CB76079DE}" type="datetimeFigureOut">
              <a:rPr lang="de-DE" smtClean="0"/>
              <a:t>28.05.2024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123D6-54BF-46D1-B0FE-0503B14C2B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34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712176"/>
            <a:ext cx="9144000" cy="925025"/>
          </a:xfrm>
        </p:spPr>
        <p:txBody>
          <a:bodyPr>
            <a:normAutofit/>
          </a:bodyPr>
          <a:lstStyle/>
          <a:p>
            <a:r>
              <a:rPr lang="de-DE" dirty="0" smtClean="0"/>
              <a:t>Die Verfügungsstunde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2"/>
          <a:srcRect l="23677" t="36597" r="49736" b="32033"/>
          <a:stretch/>
        </p:blipFill>
        <p:spPr bwMode="auto">
          <a:xfrm>
            <a:off x="3868762" y="2391757"/>
            <a:ext cx="4278630" cy="2682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/>
          <p:cNvSpPr/>
          <p:nvPr/>
        </p:nvSpPr>
        <p:spPr>
          <a:xfrm>
            <a:off x="4443945" y="5828554"/>
            <a:ext cx="3544560" cy="27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Aus: </a:t>
            </a:r>
            <a:r>
              <a:rPr lang="de-DE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 RLP </a:t>
            </a: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22.Juni 2019 „Dienstordnung für Lehrkräfte…“</a:t>
            </a:r>
          </a:p>
        </p:txBody>
      </p:sp>
      <p:sp>
        <p:nvSpPr>
          <p:cNvPr id="7" name="Gestreifter Pfeil nach rechts 6"/>
          <p:cNvSpPr/>
          <p:nvPr/>
        </p:nvSpPr>
        <p:spPr>
          <a:xfrm>
            <a:off x="2927838" y="3393831"/>
            <a:ext cx="1204547" cy="33904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estreifter Pfeil nach rechts 7"/>
          <p:cNvSpPr/>
          <p:nvPr/>
        </p:nvSpPr>
        <p:spPr>
          <a:xfrm>
            <a:off x="2875231" y="4627685"/>
            <a:ext cx="1204547" cy="33904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4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6654" y="81353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Ziele: </a:t>
            </a:r>
            <a:br>
              <a:rPr lang="de-DE" dirty="0" smtClean="0"/>
            </a:br>
            <a:r>
              <a:rPr lang="de-DE" dirty="0" smtClean="0"/>
              <a:t>Freiheit und Entlastung für uns –</a:t>
            </a:r>
            <a:br>
              <a:rPr lang="de-DE" dirty="0" smtClean="0"/>
            </a:br>
            <a:r>
              <a:rPr lang="de-DE" dirty="0" smtClean="0"/>
              <a:t>Persönlichkeitsbildung und „Klasse werden“ für sie</a:t>
            </a:r>
            <a:br>
              <a:rPr lang="de-DE" dirty="0" smtClean="0"/>
            </a:br>
            <a:r>
              <a:rPr lang="de-DE" sz="1800" dirty="0" smtClean="0"/>
              <a:t>durch…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1146" y="2660894"/>
            <a:ext cx="10515600" cy="30628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de-DE" dirty="0" smtClean="0"/>
              <a:t>Den Blick für übergeordnete Ziele zur Persönlichkeitsentwicklung 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Die Verknüpfung einzelne Elemente aus den Einheiten von LQ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Rituale (z.B. </a:t>
            </a:r>
            <a:r>
              <a:rPr lang="de-DE" dirty="0" err="1" smtClean="0"/>
              <a:t>Energizer</a:t>
            </a:r>
            <a:r>
              <a:rPr lang="de-DE" dirty="0" smtClean="0"/>
              <a:t>, Reflexionen)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Kein Anspruch auf Vollständigkeit – systemischer Gedanke zählt (alles hat seine Auswirkung, Haltung vermitteln)</a:t>
            </a:r>
          </a:p>
        </p:txBody>
      </p:sp>
    </p:spTree>
    <p:extLst>
      <p:ext uri="{BB962C8B-B14F-4D97-AF65-F5344CB8AC3E}">
        <p14:creationId xmlns:p14="http://schemas.microsoft.com/office/powerpoint/2010/main" val="402271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1068510"/>
            <a:ext cx="10515600" cy="1325563"/>
          </a:xfrm>
        </p:spPr>
        <p:txBody>
          <a:bodyPr/>
          <a:lstStyle/>
          <a:p>
            <a:r>
              <a:rPr lang="de-DE" dirty="0" smtClean="0"/>
              <a:t>Nächstes LQ Erwachsen werden - Seminar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795953"/>
            <a:ext cx="10515600" cy="3381009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20. November -22. November 2024 (Mi-Fr) in Landau am EFWI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/>
              <a:t>(</a:t>
            </a:r>
            <a:r>
              <a:rPr lang="de-DE" dirty="0" smtClean="0"/>
              <a:t>Nächstes Seminar im März oder Mai noch unterminiert)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646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0761" y="2229094"/>
            <a:ext cx="3364524" cy="2070344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Gruppen-entwicklungs-prozess</a:t>
            </a:r>
            <a:endParaRPr lang="de-DE" dirty="0"/>
          </a:p>
        </p:txBody>
      </p:sp>
      <p:pic>
        <p:nvPicPr>
          <p:cNvPr id="6" name="Inhaltsplatzhalter 5"/>
          <p:cNvPicPr>
            <a:picLocks noGrp="1"/>
          </p:cNvPicPr>
          <p:nvPr>
            <p:ph idx="1"/>
          </p:nvPr>
        </p:nvPicPr>
        <p:blipFill rotWithShape="1">
          <a:blip r:embed="rId2"/>
          <a:srcRect l="35978" t="24648" r="39418" b="19585"/>
          <a:stretch/>
        </p:blipFill>
        <p:spPr bwMode="auto">
          <a:xfrm>
            <a:off x="5108331" y="633045"/>
            <a:ext cx="5117123" cy="5741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787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/>
          <p:nvPr/>
        </p:nvPicPr>
        <p:blipFill rotWithShape="1">
          <a:blip r:embed="rId2"/>
          <a:srcRect l="48888" t="22157" r="32408" b="27303"/>
          <a:stretch/>
        </p:blipFill>
        <p:spPr bwMode="auto">
          <a:xfrm>
            <a:off x="4026877" y="580292"/>
            <a:ext cx="4475285" cy="5706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895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Energizer</a:t>
            </a:r>
            <a:r>
              <a:rPr lang="de-DE" dirty="0" smtClean="0"/>
              <a:t> und Sitzordnung  </a:t>
            </a:r>
            <a:br>
              <a:rPr lang="de-DE" dirty="0" smtClean="0"/>
            </a:br>
            <a:r>
              <a:rPr lang="de-DE" dirty="0" smtClean="0"/>
              <a:t>- nicht zu unterschätzen…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Eröffnung einer Verfügungsstunde                                                                durch </a:t>
            </a:r>
            <a:r>
              <a:rPr lang="de-DE" dirty="0" err="1" smtClean="0"/>
              <a:t>Energizer</a:t>
            </a:r>
            <a:endParaRPr lang="de-DE" dirty="0" smtClean="0"/>
          </a:p>
          <a:p>
            <a:pPr lvl="1"/>
            <a:r>
              <a:rPr lang="de-DE" dirty="0" smtClean="0"/>
              <a:t>Auch im Fachunterricht möglich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i="1" dirty="0" smtClean="0"/>
              <a:t>Bsp. 1-2-3-Energizer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i="1" dirty="0" smtClean="0">
                <a:sym typeface="Wingdings" panose="05000000000000000000" pitchFamily="2" charset="2"/>
              </a:rPr>
              <a:t>Selbstwahrnehmung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i="1" dirty="0" smtClean="0">
                <a:sym typeface="Wingdings" panose="05000000000000000000" pitchFamily="2" charset="2"/>
              </a:rPr>
              <a:t>Beziehungskompetenz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i="1" dirty="0" smtClean="0">
                <a:sym typeface="Wingdings" panose="05000000000000000000" pitchFamily="2" charset="2"/>
              </a:rPr>
              <a:t>Kommunikationskompetenz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i="1" dirty="0" smtClean="0">
                <a:sym typeface="Wingdings" panose="05000000000000000000" pitchFamily="2" charset="2"/>
              </a:rPr>
              <a:t>Stressbewältigung …</a:t>
            </a:r>
            <a:endParaRPr lang="de-DE" i="1" dirty="0"/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Sitzordnung kreis- oder u-förmig                                                                      (u.a. Wertschätzung aller durch                                                         gleichwertige Sicht auf alle …)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2"/>
          <a:srcRect l="29365" t="19419" r="53572" b="34025"/>
          <a:stretch/>
        </p:blipFill>
        <p:spPr bwMode="auto">
          <a:xfrm>
            <a:off x="6954762" y="1809751"/>
            <a:ext cx="3244315" cy="43672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975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Ideen zur Verknüpfung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25625"/>
            <a:ext cx="11236568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Beispiel 1:</a:t>
            </a:r>
          </a:p>
          <a:p>
            <a:pPr marL="0" indent="0">
              <a:buNone/>
            </a:pPr>
            <a:r>
              <a:rPr lang="de-DE" dirty="0" smtClean="0"/>
              <a:t>Thema: Kennenlernen – eine Gruppe werden </a:t>
            </a:r>
            <a:r>
              <a:rPr lang="de-DE" i="1" dirty="0" smtClean="0"/>
              <a:t>(Orientierungsphase)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- Schnuppertage und 2. Schulwoche (LQ-Kapitel 1)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- Danach: </a:t>
            </a:r>
            <a:r>
              <a:rPr lang="de-DE" dirty="0" err="1" smtClean="0"/>
              <a:t>Energizer</a:t>
            </a:r>
            <a:r>
              <a:rPr lang="de-DE" dirty="0" smtClean="0"/>
              <a:t> zu Beginn jeder Verfügungsstunde und ggf. Kurzreflexion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388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Ideen zur Verknüpfung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Beispiel 2:</a:t>
            </a:r>
          </a:p>
          <a:p>
            <a:pPr marL="0" indent="0">
              <a:buNone/>
            </a:pPr>
            <a:r>
              <a:rPr lang="de-DE" dirty="0" smtClean="0"/>
              <a:t>Thema: Regeln – Eine Gruppe werden - und später bleiben       </a:t>
            </a:r>
            <a:r>
              <a:rPr lang="de-DE" i="1" dirty="0" smtClean="0"/>
              <a:t>(Einführung von Normen)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LQ – Element: Regelauktion (LQ - Kapitel 1)</a:t>
            </a:r>
          </a:p>
          <a:p>
            <a:pPr>
              <a:buFontTx/>
              <a:buChar char="-"/>
            </a:pPr>
            <a:r>
              <a:rPr lang="de-DE" dirty="0" smtClean="0"/>
              <a:t>Später: Regel der Woche – Reflexion</a:t>
            </a:r>
          </a:p>
          <a:p>
            <a:pPr>
              <a:buFontTx/>
              <a:buChar char="-"/>
            </a:pPr>
            <a:r>
              <a:rPr lang="de-DE" dirty="0" smtClean="0"/>
              <a:t>Verknüpfung möglich mit Regeln ableiten für den Klassenrat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363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Ideen zur Verknüpfung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Beispiel 3:</a:t>
            </a:r>
          </a:p>
          <a:p>
            <a:pPr marL="0" indent="0">
              <a:buNone/>
            </a:pPr>
            <a:r>
              <a:rPr lang="de-DE" dirty="0" smtClean="0"/>
              <a:t>Thema: Positive Runde/Smileys/Warme Dusche                          </a:t>
            </a:r>
            <a:r>
              <a:rPr lang="de-DE" i="1" dirty="0" smtClean="0"/>
              <a:t>(Einführung von Normen) 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LQ – Elemente aus Kapitel 2 – Warme Dusche/ </a:t>
            </a:r>
            <a:r>
              <a:rPr lang="de-DE" dirty="0" err="1" smtClean="0"/>
              <a:t>Energizer</a:t>
            </a:r>
            <a:r>
              <a:rPr lang="de-DE" dirty="0" smtClean="0"/>
              <a:t> </a:t>
            </a:r>
          </a:p>
          <a:p>
            <a:pPr>
              <a:buFontTx/>
              <a:buChar char="-"/>
            </a:pPr>
            <a:r>
              <a:rPr lang="de-DE" dirty="0" smtClean="0"/>
              <a:t>Klassenrat eröffnen mit positiver Runde</a:t>
            </a:r>
          </a:p>
          <a:p>
            <a:pPr>
              <a:buFontTx/>
              <a:buChar char="-"/>
            </a:pPr>
            <a:r>
              <a:rPr lang="de-DE" dirty="0" smtClean="0"/>
              <a:t>Verknüpfung mit dem Fachunterricht: Vor jeder Stunde einen Zettel ziehen und etwas vorlesen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48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Ideen zur Verknüpfung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Beispiel 4:</a:t>
            </a:r>
          </a:p>
          <a:p>
            <a:pPr marL="0" indent="0">
              <a:buNone/>
            </a:pPr>
            <a:r>
              <a:rPr lang="de-DE" dirty="0" smtClean="0"/>
              <a:t>Thema: Kommunikation allgemein und Feedback geben                        </a:t>
            </a:r>
            <a:r>
              <a:rPr lang="de-DE" i="1" dirty="0" smtClean="0"/>
              <a:t>(Umgang mit Konflikten)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LQ Elemente aus Kapitel 2 und 5 – Ich-Botschaften und Zuhören</a:t>
            </a:r>
          </a:p>
          <a:p>
            <a:pPr>
              <a:buFontTx/>
              <a:buChar char="-"/>
            </a:pPr>
            <a:r>
              <a:rPr lang="de-DE" dirty="0" smtClean="0"/>
              <a:t>Im Klassenrat bewusst üben</a:t>
            </a:r>
          </a:p>
          <a:p>
            <a:pPr>
              <a:buFontTx/>
              <a:buChar char="-"/>
            </a:pPr>
            <a:r>
              <a:rPr lang="de-DE" dirty="0" smtClean="0"/>
              <a:t>Reflexion (mit Zielsetzung)</a:t>
            </a:r>
          </a:p>
          <a:p>
            <a:pPr>
              <a:buFontTx/>
              <a:buChar char="-"/>
            </a:pPr>
            <a:r>
              <a:rPr lang="de-DE" dirty="0" smtClean="0"/>
              <a:t>Feedback nach dem Klassenrat und/oder im Fachunterricht</a:t>
            </a:r>
          </a:p>
        </p:txBody>
      </p:sp>
    </p:spTree>
    <p:extLst>
      <p:ext uri="{BB962C8B-B14F-4D97-AF65-F5344CB8AC3E}">
        <p14:creationId xmlns:p14="http://schemas.microsoft.com/office/powerpoint/2010/main" val="330930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Ideen zur Verknüpfung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Beispiel 5:</a:t>
            </a:r>
          </a:p>
          <a:p>
            <a:pPr marL="0" indent="0">
              <a:buNone/>
            </a:pPr>
            <a:r>
              <a:rPr lang="de-DE" dirty="0" smtClean="0"/>
              <a:t>Thema: Sexualisierte Gewalt/Diskriminierung </a:t>
            </a:r>
            <a:r>
              <a:rPr lang="de-DE" i="1" dirty="0" smtClean="0"/>
              <a:t>(Umgang mit Konflikten)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- Vorbereitung durch z.B. LQ - Elemente aus dem Kapitel 3 und 5</a:t>
            </a:r>
          </a:p>
          <a:p>
            <a:pPr marL="0" indent="0">
              <a:buNone/>
            </a:pPr>
            <a:r>
              <a:rPr lang="de-DE" dirty="0" smtClean="0"/>
              <a:t>- Klassenrat als Forum zur Besprechung der Themen nutzen</a:t>
            </a:r>
          </a:p>
        </p:txBody>
      </p:sp>
    </p:spTree>
    <p:extLst>
      <p:ext uri="{BB962C8B-B14F-4D97-AF65-F5344CB8AC3E}">
        <p14:creationId xmlns:p14="http://schemas.microsoft.com/office/powerpoint/2010/main" val="2063089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Breitbild</PresentationFormat>
  <Paragraphs>58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</vt:lpstr>
      <vt:lpstr>Die Verfügungsstunde</vt:lpstr>
      <vt:lpstr>Gruppen-entwicklungs-prozess</vt:lpstr>
      <vt:lpstr>PowerPoint-Präsentation</vt:lpstr>
      <vt:lpstr>Energizer und Sitzordnung   - nicht zu unterschätzen…</vt:lpstr>
      <vt:lpstr>Ideen zur Verknüpfung</vt:lpstr>
      <vt:lpstr>Ideen zur Verknüpfung</vt:lpstr>
      <vt:lpstr>Ideen zur Verknüpfung</vt:lpstr>
      <vt:lpstr>Ideen zur Verknüpfung</vt:lpstr>
      <vt:lpstr>Ideen zur Verknüpfung </vt:lpstr>
      <vt:lpstr>Ziele:  Freiheit und Entlastung für uns – Persönlichkeitsbildung und „Klasse werden“ für sie durch…</vt:lpstr>
      <vt:lpstr>Nächstes LQ Erwachsen werden - Seminar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Verfügungsstunde</dc:title>
  <dc:creator>Melissa Gaß</dc:creator>
  <cp:lastModifiedBy>Melissa Gaß</cp:lastModifiedBy>
  <cp:revision>17</cp:revision>
  <cp:lastPrinted>2024-05-23T09:07:23Z</cp:lastPrinted>
  <dcterms:created xsi:type="dcterms:W3CDTF">2024-05-21T14:28:35Z</dcterms:created>
  <dcterms:modified xsi:type="dcterms:W3CDTF">2024-05-28T12:10:14Z</dcterms:modified>
</cp:coreProperties>
</file>